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3" r:id="rId2"/>
    <p:sldId id="293" r:id="rId3"/>
    <p:sldId id="259" r:id="rId4"/>
    <p:sldId id="265" r:id="rId5"/>
    <p:sldId id="294" r:id="rId6"/>
    <p:sldId id="266" r:id="rId7"/>
    <p:sldId id="270" r:id="rId8"/>
    <p:sldId id="268" r:id="rId9"/>
    <p:sldId id="273" r:id="rId10"/>
    <p:sldId id="272" r:id="rId11"/>
    <p:sldId id="274" r:id="rId12"/>
    <p:sldId id="275" r:id="rId13"/>
    <p:sldId id="296" r:id="rId14"/>
    <p:sldId id="276" r:id="rId15"/>
    <p:sldId id="271" r:id="rId16"/>
    <p:sldId id="279" r:id="rId17"/>
    <p:sldId id="288" r:id="rId18"/>
    <p:sldId id="280" r:id="rId19"/>
    <p:sldId id="281" r:id="rId20"/>
    <p:sldId id="283" r:id="rId21"/>
    <p:sldId id="284" r:id="rId22"/>
    <p:sldId id="285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656"/>
    <a:srgbClr val="023A5A"/>
    <a:srgbClr val="0087B9"/>
    <a:srgbClr val="004E6D"/>
    <a:srgbClr val="014264"/>
    <a:srgbClr val="023C5A"/>
    <a:srgbClr val="013049"/>
    <a:srgbClr val="E1D9C7"/>
    <a:srgbClr val="00ABE2"/>
    <a:srgbClr val="BCA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8"/>
    <p:restoredTop sz="89718"/>
  </p:normalViewPr>
  <p:slideViewPr>
    <p:cSldViewPr snapToGrid="0" snapToObjects="1">
      <p:cViewPr varScale="1">
        <p:scale>
          <a:sx n="106" d="100"/>
          <a:sy n="106" d="100"/>
        </p:scale>
        <p:origin x="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8" d="100"/>
          <a:sy n="128" d="100"/>
        </p:scale>
        <p:origin x="32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75AA7-6B2D-B549-84CB-0DABE4FE0444}" type="datetimeFigureOut">
              <a:rPr lang="en-US" smtClean="0"/>
              <a:t>6/22/22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8F11B-F823-0042-B766-0A995AB1C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“Out of the box”, Drupal is very basic.</a:t>
            </a:r>
            <a:endParaRPr lang="en-US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It has no branding or styles of any kind.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342900" marR="0" lvl="0" indent="-317500" algn="l" rtl="0">
              <a:spcBef>
                <a:spcPts val="960"/>
              </a:spcBef>
              <a:spcAft>
                <a:spcPts val="0"/>
              </a:spcAft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Compliant</a:t>
            </a:r>
          </a:p>
          <a:p>
            <a:pPr marL="800100" marR="0" lvl="1" indent="-317500" algn="l" rtl="0">
              <a:spcBef>
                <a:spcPts val="960"/>
              </a:spcBef>
              <a:spcAft>
                <a:spcPts val="0"/>
              </a:spcAft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Design complies with GW guidel</a:t>
            </a:r>
            <a:r>
              <a:rPr lang="en-US" sz="1200" dirty="0"/>
              <a:t>ines for visual identity, data privacy, and accessibility</a:t>
            </a:r>
          </a:p>
          <a:p>
            <a:pPr marL="342900" marR="0" lvl="0" indent="-317500" algn="l" rtl="0">
              <a:spcBef>
                <a:spcPts val="960"/>
              </a:spcBef>
              <a:spcAft>
                <a:spcPts val="0"/>
              </a:spcAft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Customized </a:t>
            </a:r>
          </a:p>
          <a:p>
            <a:pPr marL="800100" marR="0" lvl="1" indent="-317500" algn="l" rtl="0">
              <a:spcBef>
                <a:spcPts val="960"/>
              </a:spcBef>
              <a:spcAft>
                <a:spcPts val="0"/>
              </a:spcAft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to meet GW user base needs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0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 hero banner has probably already been set up on your website.</a:t>
            </a:r>
            <a:endParaRPr lang="en-US" dirty="0"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If you need to update it, review our tutorial video on the Online Strategy.</a:t>
            </a:r>
            <a:endParaRPr lang="en-US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Interior pages typically use a small.</a:t>
            </a:r>
            <a:endParaRPr lang="en-US" dirty="0"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You can also have a medium, but it requires manual configuration for each page.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35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48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° When you log in, you'll be presented with the dashboard and some tabs with additional functionality.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28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“Out of the box”, Drupal is very basic.</a:t>
            </a:r>
            <a:endParaRPr lang="en-US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It has no branding or styles of any kind.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342900" marR="0" lvl="0" indent="-317500" algn="l" rtl="0">
              <a:spcBef>
                <a:spcPts val="960"/>
              </a:spcBef>
              <a:spcAft>
                <a:spcPts val="0"/>
              </a:spcAft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Compliant</a:t>
            </a:r>
          </a:p>
          <a:p>
            <a:pPr marL="800100" marR="0" lvl="1" indent="-317500" algn="l" rtl="0">
              <a:spcBef>
                <a:spcPts val="960"/>
              </a:spcBef>
              <a:spcAft>
                <a:spcPts val="0"/>
              </a:spcAft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Design complies with GW guidel</a:t>
            </a:r>
            <a:r>
              <a:rPr lang="en-US" sz="1200" dirty="0"/>
              <a:t>ines for visual identity, data privacy, and accessibility</a:t>
            </a:r>
          </a:p>
          <a:p>
            <a:pPr marL="342900" marR="0" lvl="0" indent="-317500" algn="l" rtl="0">
              <a:spcBef>
                <a:spcPts val="960"/>
              </a:spcBef>
              <a:spcAft>
                <a:spcPts val="0"/>
              </a:spcAft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Customized </a:t>
            </a:r>
          </a:p>
          <a:p>
            <a:pPr marL="800100" marR="0" lvl="1" indent="-317500" algn="l" rtl="0">
              <a:spcBef>
                <a:spcPts val="960"/>
              </a:spcBef>
              <a:spcAft>
                <a:spcPts val="0"/>
              </a:spcAft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to meet GW user base needs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7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65656"/>
                </a:solidFill>
                <a:latin typeface="Avenir Next" panose="020B0503020202020204" pitchFamily="34" charset="0"/>
                <a:sym typeface="Arial"/>
              </a:rPr>
              <a:t>Unintended impact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65656"/>
              </a:solidFill>
              <a:latin typeface="Avenir Next" panose="020B0503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65656"/>
                </a:solidFill>
                <a:latin typeface="Avenir Next" panose="020B0503020202020204" pitchFamily="34" charset="0"/>
                <a:sym typeface="Arial"/>
              </a:rPr>
              <a:t>Example: an </a:t>
            </a:r>
            <a:r>
              <a:rPr lang="en-US" sz="1200" b="1" dirty="0">
                <a:solidFill>
                  <a:srgbClr val="565656"/>
                </a:solidFill>
                <a:latin typeface="Avenir Next" panose="020B0503020202020204" pitchFamily="34" charset="0"/>
                <a:sym typeface="Arial"/>
              </a:rPr>
              <a:t>automatic feed of events </a:t>
            </a:r>
            <a:r>
              <a:rPr lang="en-US" sz="1200" dirty="0">
                <a:solidFill>
                  <a:srgbClr val="565656"/>
                </a:solidFill>
                <a:latin typeface="Avenir Next" panose="020B0503020202020204" pitchFamily="34" charset="0"/>
                <a:sym typeface="Arial"/>
              </a:rPr>
              <a:t>requires using the </a:t>
            </a:r>
            <a:r>
              <a:rPr lang="en-US" sz="1200" b="1" dirty="0">
                <a:solidFill>
                  <a:srgbClr val="565656"/>
                </a:solidFill>
                <a:latin typeface="Avenir Next" panose="020B0503020202020204" pitchFamily="34" charset="0"/>
                <a:sym typeface="Arial"/>
              </a:rPr>
              <a:t>Event content type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srgbClr val="565656"/>
              </a:solidFill>
              <a:latin typeface="Avenir Next" panose="020B0503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7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Common uses: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About page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Mission Statement</a:t>
            </a:r>
            <a:endParaRPr lang="en-US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Contact Us</a:t>
            </a:r>
            <a:endParaRPr lang="en-US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etc...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Distinguishing factor is that it's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date-driven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8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Like the Article CT, Event pages are date-driven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02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END of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Detail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Content types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52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Common uses: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About page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Mission Statement</a:t>
            </a:r>
            <a:endParaRPr lang="en-US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Contact Us</a:t>
            </a:r>
            <a:endParaRPr lang="en-US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etc...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9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Inherited content: create global elements that display via Site Placement</a:t>
            </a:r>
            <a:endParaRPr lang="en-US" dirty="0"/>
          </a:p>
          <a:p>
            <a:pPr marL="6858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These elements are created once and then distributed site-wide</a:t>
            </a:r>
            <a:endParaRPr lang="en-US" dirty="0"/>
          </a:p>
          <a:p>
            <a:pPr marL="6858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Usually require little to no maintenance, as they are meant to be evergreen in nature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8F11B-F823-0042-B766-0A995AB1C0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74533-C6E4-9A48-8C1C-D27B02A08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9EA68-62F4-5943-A37D-23BC50110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A2C6B-3CAC-AD4D-BCA1-68768C3B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07D75-35C5-3643-9A86-A8A430E68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73CE-6C79-154C-8851-F007CEFA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E6F4-C041-B546-808F-004328BB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85392-207B-544A-82CC-29E122E79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AFC74-3226-5B41-A6D0-E2B40AD6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12593-FA16-1548-9360-D7E5C5758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FA98E-31C7-4B45-8C4E-88F2CD1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8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E84F66-A934-3443-9E32-34EF94C6F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5FDD5-D1E9-1649-BC8E-DE752BED6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77C91-1E2C-824A-B2D0-9457E9297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8C3EA-B565-FF44-938D-3DBD8FBC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D1118-FAB1-F847-8DC3-ABE373B1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A3D3-29A3-B144-9CD1-F907C152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79C5F-4F05-2A45-BF25-7B92255A9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995DC-B9F8-B84D-8D17-383A8538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47A0F-41EE-1944-8DBE-AB07D065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C3812-944D-7641-8A9C-F3501E1E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9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E5E6-DD21-C946-8DBF-F32B1D41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E80F1-58F5-2848-B0A5-BD028D70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8EA0A-227C-8248-BB07-53F6137D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7247-1079-C344-A23C-AC7403557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379A-9061-6640-8D1B-156B8E13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ABF80-76D2-5142-B7C0-C0FB1497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17E9B-AE32-FA4C-9DE7-0BE3DCF6F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198CF-B112-AE4E-80CF-8650F0EBA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B41A7-8111-084E-95F6-3AC50AA8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034D0-5B42-DC42-94BE-AE53DFBE1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469A3-5C07-7D41-BBDF-B9B716AC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9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2821-AB30-5443-A31A-89A15D64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D3D7F-80D9-B149-8295-0E4936714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AC8E1-A6F2-0E4A-AB30-9D474DDB0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7693FA-BFAA-7041-9511-A7A242BFB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10A78-4A38-FD41-9C00-BFB612DC6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46CF4D-B6FF-9C4A-BF5B-0D43517F5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0DA677-362C-CA42-88DE-6778C7320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DD100-319C-604C-B43D-8191724A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7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C61E-FF56-2F4C-8ABD-8D68FF64F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5365C7-C636-9245-81D9-9F01DCA1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F2AB3-A032-974E-AE5A-8ECC9116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FCACE-04EE-954A-A4A1-6AA5280B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8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B29F5-BC8F-E345-8FF3-3C27D90C6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E3075-0DA9-C24D-AFE8-7E81D6D4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F4BAE-7FB6-A94B-A3A5-722A297C8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5986-BEEC-6C4B-9A6F-53F55460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25401-02E0-B64E-B4EA-3861139EE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222E6-BCB7-494B-8522-36BDA5FFC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6E516-B8C1-1F4F-8B27-C4EEBBC2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03FBD-15CE-994B-ACCC-9F8E2D76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10EBF-0E9B-3241-8D23-D025960C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5A1E-F8E4-F74D-A52D-E8F85635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D3716-C828-194D-BD35-B0E84076E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D54E1C-0F61-2544-807A-A94E62867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96654-FCE3-B74F-B04C-42DB34C73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DD6AF-A277-7C43-A19B-8EF7CAED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3BDCF-D760-934F-893D-F4E7FF0DC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8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014264"/>
            </a:gs>
            <a:gs pos="75000">
              <a:srgbClr val="023C5A"/>
            </a:gs>
            <a:gs pos="99000">
              <a:srgbClr val="01304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7F7AB3-FD41-BE47-94F2-5DFCBC04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DB725-A298-6F4E-BFE1-1E600E4FD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661D5-1CEF-3840-BA2C-88BCEBA29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6EC41-206C-2A47-8F27-659E76FBE39D}" type="datetimeFigureOut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A0A61-490C-6C41-99BF-7AA32E319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9699-99A7-754B-98C1-D532BE80A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E8FAC-5051-DF41-9719-CF5B7A0F3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2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essibility.gwu.ed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rupal2022training.drupal.gwu.edu/use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o.gwu.edu/2022sampletex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upaldemo.gwu.edu/" TargetMode="External"/><Relationship Id="rId4" Type="http://schemas.openxmlformats.org/officeDocument/2006/relationships/hyperlink" Target="https://go.gwu.edu/officehour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30ADB1-89A6-FE45-A107-E120630DF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009" y="1323508"/>
            <a:ext cx="6315635" cy="234754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 Drupal 2022 Overview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14770A-7DB5-114A-9873-5D8846667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009" y="3778624"/>
            <a:ext cx="6315635" cy="1627981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E1D9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begin soon 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BE6589D-9163-F64D-9DC2-B26C727E5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88" y="435853"/>
            <a:ext cx="2330823" cy="17753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4072EA-36CF-9147-BC17-4D9673FA8F02}"/>
              </a:ext>
            </a:extLst>
          </p:cNvPr>
          <p:cNvGrpSpPr/>
          <p:nvPr/>
        </p:nvGrpSpPr>
        <p:grpSpPr>
          <a:xfrm>
            <a:off x="4292710" y="4875623"/>
            <a:ext cx="10667425" cy="2360832"/>
            <a:chOff x="4292710" y="4875623"/>
            <a:chExt cx="10667425" cy="2360832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46434896-302A-F74D-8E7C-627397106DB3}"/>
                </a:ext>
              </a:extLst>
            </p:cNvPr>
            <p:cNvSpPr/>
            <p:nvPr/>
          </p:nvSpPr>
          <p:spPr>
            <a:xfrm>
              <a:off x="4292710" y="6406393"/>
              <a:ext cx="9042875" cy="830062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841845D-864F-884B-80B3-B63E79BE780B}"/>
                </a:ext>
              </a:extLst>
            </p:cNvPr>
            <p:cNvSpPr/>
            <p:nvPr/>
          </p:nvSpPr>
          <p:spPr>
            <a:xfrm>
              <a:off x="5460761" y="5950322"/>
              <a:ext cx="8248226" cy="1256925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7A163217-B5FB-3E40-A1F1-5EFE7247310E}"/>
                </a:ext>
              </a:extLst>
            </p:cNvPr>
            <p:cNvSpPr/>
            <p:nvPr/>
          </p:nvSpPr>
          <p:spPr>
            <a:xfrm>
              <a:off x="6649570" y="5433311"/>
              <a:ext cx="7743086" cy="1773936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52C1D49-81A9-0D44-8DE1-735A2574B2F3}"/>
                </a:ext>
              </a:extLst>
            </p:cNvPr>
            <p:cNvSpPr/>
            <p:nvPr/>
          </p:nvSpPr>
          <p:spPr>
            <a:xfrm>
              <a:off x="8124434" y="4875623"/>
              <a:ext cx="6835701" cy="2146969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0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26;p21">
            <a:extLst>
              <a:ext uri="{FF2B5EF4-FFF2-40B4-BE49-F238E27FC236}">
                <a16:creationId xmlns:a16="http://schemas.microsoft.com/office/drawing/2014/main" id="{AFAA4E1C-4954-2F4E-B9B0-895D6EC654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762" y="411447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Event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27;p21">
            <a:extLst>
              <a:ext uri="{FF2B5EF4-FFF2-40B4-BE49-F238E27FC236}">
                <a16:creationId xmlns:a16="http://schemas.microsoft.com/office/drawing/2014/main" id="{BFC776C2-7A55-B941-8475-489AF115C707}"/>
              </a:ext>
            </a:extLst>
          </p:cNvPr>
          <p:cNvSpPr txBox="1">
            <a:spLocks/>
          </p:cNvSpPr>
          <p:nvPr/>
        </p:nvSpPr>
        <p:spPr>
          <a:xfrm>
            <a:off x="5681368" y="921843"/>
            <a:ext cx="6182971" cy="45367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7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Displays Event details such as Date, Location, and Contact info at the top and in a right sidebar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lnSpc>
                <a:spcPct val="100000"/>
              </a:lnSpc>
              <a:spcBef>
                <a:spcPts val="906"/>
              </a:spcBef>
              <a:buClr>
                <a:srgbClr val="005278"/>
              </a:buClr>
              <a:buSzPts val="1530"/>
              <a:buFont typeface="Arial"/>
              <a:buChar char="•"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Also provides a customizable Call to Action button link</a:t>
            </a:r>
          </a:p>
          <a:p>
            <a:pPr marL="754380" lvl="1" indent="-347980">
              <a:lnSpc>
                <a:spcPct val="100000"/>
              </a:lnSpc>
              <a:spcBef>
                <a:spcPts val="906"/>
              </a:spcBef>
              <a:buClr>
                <a:srgbClr val="005278"/>
              </a:buClr>
              <a:buSzPts val="1530"/>
              <a:buFont typeface="Arial"/>
              <a:buChar char="•"/>
            </a:pPr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340"/>
              </a:spcBef>
              <a:buClr>
                <a:srgbClr val="005278"/>
              </a:buClr>
              <a:buSzPts val="17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Used to create an Event Feed or Event Archive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lnSpc>
                <a:spcPct val="100000"/>
              </a:lnSpc>
              <a:spcBef>
                <a:spcPts val="906"/>
              </a:spcBef>
              <a:buClr>
                <a:srgbClr val="005278"/>
              </a:buClr>
              <a:buSzPts val="1530"/>
              <a:buFont typeface="Arial"/>
              <a:buChar char="•"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Chronologically based on the event date</a:t>
            </a:r>
          </a:p>
          <a:p>
            <a:pPr marL="754380" lvl="1" indent="-347980">
              <a:lnSpc>
                <a:spcPct val="100000"/>
              </a:lnSpc>
              <a:spcBef>
                <a:spcPts val="906"/>
              </a:spcBef>
              <a:buClr>
                <a:srgbClr val="005278"/>
              </a:buClr>
              <a:buSzPts val="1530"/>
              <a:buFont typeface="Arial"/>
              <a:buChar char="•"/>
            </a:pPr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940"/>
              </a:spcBef>
              <a:buClr>
                <a:srgbClr val="005278"/>
              </a:buClr>
              <a:buSzPts val="17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If present, the Featured Media will display above the Body text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21430B-0D41-9B3A-D7C0-C7B6C9B32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64" y="1193883"/>
            <a:ext cx="3990345" cy="4110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87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35;p22">
            <a:extLst>
              <a:ext uri="{FF2B5EF4-FFF2-40B4-BE49-F238E27FC236}">
                <a16:creationId xmlns:a16="http://schemas.microsoft.com/office/drawing/2014/main" id="{0F73BC54-EE76-1241-8D4D-56F643D958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387" y="389940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Person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36;p22">
            <a:extLst>
              <a:ext uri="{FF2B5EF4-FFF2-40B4-BE49-F238E27FC236}">
                <a16:creationId xmlns:a16="http://schemas.microsoft.com/office/drawing/2014/main" id="{63DA627F-3932-DB45-929F-F91A721C7BD9}"/>
              </a:ext>
            </a:extLst>
          </p:cNvPr>
          <p:cNvSpPr txBox="1">
            <a:spLocks/>
          </p:cNvSpPr>
          <p:nvPr/>
        </p:nvSpPr>
        <p:spPr>
          <a:xfrm>
            <a:off x="5811253" y="1094082"/>
            <a:ext cx="6097114" cy="39351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Biography page for individuals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Provides multiple, optional text fields for as simple or robust a profile as necessary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Subheads over text areas customizable and optional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Can be used to automatically create an alphabetized </a:t>
            </a: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directory</a:t>
            </a: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Person profiles</a:t>
            </a:r>
          </a:p>
        </p:txBody>
      </p:sp>
      <p:pic>
        <p:nvPicPr>
          <p:cNvPr id="7" name="Picture 6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1AF5B632-F13F-D94A-8768-7736BDF7E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87" y="1094082"/>
            <a:ext cx="4959880" cy="4147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0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43;p23">
            <a:extLst>
              <a:ext uri="{FF2B5EF4-FFF2-40B4-BE49-F238E27FC236}">
                <a16:creationId xmlns:a16="http://schemas.microsoft.com/office/drawing/2014/main" id="{B8F228A5-FE5C-0146-93D0-735CBC6242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509" y="385100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Webform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44;p23">
            <a:extLst>
              <a:ext uri="{FF2B5EF4-FFF2-40B4-BE49-F238E27FC236}">
                <a16:creationId xmlns:a16="http://schemas.microsoft.com/office/drawing/2014/main" id="{02AF1584-F805-5F44-BE55-73F754B16325}"/>
              </a:ext>
            </a:extLst>
          </p:cNvPr>
          <p:cNvSpPr txBox="1">
            <a:spLocks/>
          </p:cNvSpPr>
          <p:nvPr/>
        </p:nvSpPr>
        <p:spPr>
          <a:xfrm>
            <a:off x="5866598" y="1148248"/>
            <a:ext cx="6122201" cy="40877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Creates a fillable form on your website</a:t>
            </a:r>
          </a:p>
          <a:p>
            <a:pPr marL="342900" indent="-342900">
              <a:lnSpc>
                <a:spcPct val="110000"/>
              </a:lnSpc>
              <a:spcBef>
                <a:spcPts val="1080"/>
              </a:spcBef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Submissions are logged in GW Drupal by default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1080"/>
              </a:spcBef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Results can be exported as an Excel or CSV file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lnSpc>
                <a:spcPct val="110000"/>
              </a:lnSpc>
              <a:spcBef>
                <a:spcPts val="1080"/>
              </a:spcBef>
              <a:buClr>
                <a:srgbClr val="005278"/>
              </a:buClr>
              <a:buSzPts val="1900"/>
              <a:buFont typeface="Arial"/>
              <a:buChar char="•"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Requires backend access to the Drupal site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1080"/>
              </a:spcBef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Emails can be set up to notify one or more people of submissions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D576B8A-73D5-7A4A-8F2E-170C58AA4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09" y="1207929"/>
            <a:ext cx="5242308" cy="4198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0" y="5699319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9" name="Google Shape;71;p14">
            <a:extLst>
              <a:ext uri="{FF2B5EF4-FFF2-40B4-BE49-F238E27FC236}">
                <a16:creationId xmlns:a16="http://schemas.microsoft.com/office/drawing/2014/main" id="{72CAF731-C66E-E64C-B96E-4A353975973D}"/>
              </a:ext>
            </a:extLst>
          </p:cNvPr>
          <p:cNvSpPr txBox="1">
            <a:spLocks/>
          </p:cNvSpPr>
          <p:nvPr/>
        </p:nvSpPr>
        <p:spPr>
          <a:xfrm>
            <a:off x="184374" y="1305375"/>
            <a:ext cx="6517216" cy="409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Basic Pages but have additional features</a:t>
            </a:r>
            <a:r>
              <a:rPr lang="en-US" sz="26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8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often used for more complicated pages such as homepages</a:t>
            </a:r>
            <a:r>
              <a:rPr lang="en-US" sz="26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8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available for Site Owners 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8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you to add multiple page content sections</a:t>
            </a:r>
          </a:p>
        </p:txBody>
      </p:sp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00C4648C-6630-5E42-8C0C-3C8B42083C3C}"/>
              </a:ext>
            </a:extLst>
          </p:cNvPr>
          <p:cNvSpPr txBox="1">
            <a:spLocks/>
          </p:cNvSpPr>
          <p:nvPr/>
        </p:nvSpPr>
        <p:spPr>
          <a:xfrm>
            <a:off x="496491" y="397936"/>
            <a:ext cx="7756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3F3F3F"/>
              </a:buClr>
              <a:buFont typeface="Arial"/>
              <a:buNone/>
            </a:pPr>
            <a:r>
              <a:rPr lang="en-US" sz="4000" b="1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Advanced Page</a:t>
            </a:r>
            <a:endParaRPr lang="en-US" sz="4000" b="1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6783683-61B5-2B4C-BB26-62068DE90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095" y="1368379"/>
            <a:ext cx="5189212" cy="3768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3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0" y="5670773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8" name="Google Shape;153;p24">
            <a:extLst>
              <a:ext uri="{FF2B5EF4-FFF2-40B4-BE49-F238E27FC236}">
                <a16:creationId xmlns:a16="http://schemas.microsoft.com/office/drawing/2014/main" id="{D1556907-B035-9F4F-BDBB-37D7ADC9D1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179" y="393173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Content Types: </a:t>
            </a:r>
            <a:r>
              <a:rPr lang="en-US" sz="4000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Inherited</a:t>
            </a:r>
            <a:endParaRPr sz="4000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A7B055-24AA-1442-8E89-D693F4528ABB}"/>
              </a:ext>
            </a:extLst>
          </p:cNvPr>
          <p:cNvSpPr txBox="1"/>
          <p:nvPr/>
        </p:nvSpPr>
        <p:spPr>
          <a:xfrm>
            <a:off x="4874567" y="1796402"/>
            <a:ext cx="234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Header</a:t>
            </a:r>
          </a:p>
        </p:txBody>
      </p:sp>
      <p:pic>
        <p:nvPicPr>
          <p:cNvPr id="10" name="Picture 9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D7B1AA32-D2D9-7A44-AD7F-DF3D9A90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710" b="10422"/>
          <a:stretch/>
        </p:blipFill>
        <p:spPr>
          <a:xfrm>
            <a:off x="5082753" y="2816833"/>
            <a:ext cx="2269478" cy="2236538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D355BE-9CFB-3A4C-B293-8F804CCFAA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710" b="10422"/>
          <a:stretch/>
        </p:blipFill>
        <p:spPr>
          <a:xfrm>
            <a:off x="8575825" y="2816832"/>
            <a:ext cx="2269478" cy="2236539"/>
          </a:xfrm>
          <a:prstGeom prst="rect">
            <a:avLst/>
          </a:prstGeom>
        </p:spPr>
      </p:pic>
      <p:pic>
        <p:nvPicPr>
          <p:cNvPr id="13" name="Picture 1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A1A5ABA7-54BA-3D4B-BBCB-41B0840FF2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710" b="10422"/>
          <a:stretch/>
        </p:blipFill>
        <p:spPr>
          <a:xfrm>
            <a:off x="1589680" y="2816832"/>
            <a:ext cx="2269478" cy="2236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E00435-C962-4C47-BE26-2CAE525F4880}"/>
              </a:ext>
            </a:extLst>
          </p:cNvPr>
          <p:cNvSpPr txBox="1"/>
          <p:nvPr/>
        </p:nvSpPr>
        <p:spPr>
          <a:xfrm>
            <a:off x="1429123" y="1796401"/>
            <a:ext cx="234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Links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A80C05-2186-A047-8277-BFCD6EA0B6E6}"/>
              </a:ext>
            </a:extLst>
          </p:cNvPr>
          <p:cNvSpPr txBox="1"/>
          <p:nvPr/>
        </p:nvSpPr>
        <p:spPr>
          <a:xfrm>
            <a:off x="8368139" y="1796400"/>
            <a:ext cx="234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1304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59;p25">
            <a:extLst>
              <a:ext uri="{FF2B5EF4-FFF2-40B4-BE49-F238E27FC236}">
                <a16:creationId xmlns:a16="http://schemas.microsoft.com/office/drawing/2014/main" id="{445C07EE-78A5-8840-AABB-04843C7007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8150" y="388728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Inherited Elements 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60;p25">
            <a:extLst>
              <a:ext uri="{FF2B5EF4-FFF2-40B4-BE49-F238E27FC236}">
                <a16:creationId xmlns:a16="http://schemas.microsoft.com/office/drawing/2014/main" id="{0868D778-2554-D549-9CAE-3C1FC3273AB4}"/>
              </a:ext>
            </a:extLst>
          </p:cNvPr>
          <p:cNvSpPr txBox="1">
            <a:spLocks/>
          </p:cNvSpPr>
          <p:nvPr/>
        </p:nvSpPr>
        <p:spPr>
          <a:xfrm>
            <a:off x="518368" y="1307329"/>
            <a:ext cx="5105400" cy="41583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5278"/>
              </a:buClr>
              <a:buSzPts val="2000"/>
              <a:buNone/>
            </a:pPr>
            <a:r>
              <a:rPr lang="en-US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Utility Links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500" lvl="2" indent="-34290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</a:pP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“Quick links” that display at the top of the browser screen</a:t>
            </a:r>
          </a:p>
          <a:p>
            <a:pPr marL="0" indent="0">
              <a:lnSpc>
                <a:spcPct val="150000"/>
              </a:lnSpc>
              <a:spcBef>
                <a:spcPts val="400"/>
              </a:spcBef>
              <a:buClr>
                <a:srgbClr val="005278"/>
              </a:buClr>
              <a:buSzPts val="2000"/>
              <a:buNone/>
            </a:pPr>
            <a:r>
              <a:rPr lang="en-US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Main Header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lvl="1" indent="-34290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Displays the site logo and an optional Call-to-Action button link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400"/>
              </a:spcBef>
              <a:buClr>
                <a:srgbClr val="005278"/>
              </a:buClr>
              <a:buSzPts val="2000"/>
              <a:buNone/>
            </a:pPr>
            <a:r>
              <a:rPr lang="en-US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Footer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9300" lvl="1" indent="-34290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Each column is a free-form text area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F6165F-3D30-F44B-9664-1903F846D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9" r="-356"/>
          <a:stretch/>
        </p:blipFill>
        <p:spPr>
          <a:xfrm>
            <a:off x="5952414" y="969652"/>
            <a:ext cx="5768822" cy="3843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9AF0D8-DD49-D041-A60F-11BAEA64B7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10" r="4710"/>
          <a:stretch/>
        </p:blipFill>
        <p:spPr>
          <a:xfrm>
            <a:off x="5952414" y="1215241"/>
            <a:ext cx="5751792" cy="42074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0E6BF2-5D06-C443-997F-7EDF29355668}"/>
              </a:ext>
            </a:extLst>
          </p:cNvPr>
          <p:cNvCxnSpPr>
            <a:cxnSpLocks/>
          </p:cNvCxnSpPr>
          <p:nvPr/>
        </p:nvCxnSpPr>
        <p:spPr>
          <a:xfrm>
            <a:off x="5803274" y="1025013"/>
            <a:ext cx="5573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11742DD-FFEA-0E43-A549-E4FEA3DDF893}"/>
              </a:ext>
            </a:extLst>
          </p:cNvPr>
          <p:cNvSpPr/>
          <p:nvPr/>
        </p:nvSpPr>
        <p:spPr>
          <a:xfrm>
            <a:off x="6012770" y="1126952"/>
            <a:ext cx="5631080" cy="54592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C86800-A8D6-6747-BACA-B90DE7848B20}"/>
              </a:ext>
            </a:extLst>
          </p:cNvPr>
          <p:cNvSpPr/>
          <p:nvPr/>
        </p:nvSpPr>
        <p:spPr>
          <a:xfrm>
            <a:off x="6012770" y="2686050"/>
            <a:ext cx="5631080" cy="16002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8EDF4B-93A0-9E46-B71E-8EC2D063EB4C}"/>
              </a:ext>
            </a:extLst>
          </p:cNvPr>
          <p:cNvCxnSpPr>
            <a:cxnSpLocks/>
          </p:cNvCxnSpPr>
          <p:nvPr/>
        </p:nvCxnSpPr>
        <p:spPr>
          <a:xfrm flipH="1">
            <a:off x="11253343" y="1016304"/>
            <a:ext cx="54810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 animBg="1"/>
      <p:bldP spid="10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86;p28">
            <a:extLst>
              <a:ext uri="{FF2B5EF4-FFF2-40B4-BE49-F238E27FC236}">
                <a16:creationId xmlns:a16="http://schemas.microsoft.com/office/drawing/2014/main" id="{7068AA49-8906-1748-A015-4DAFE2F1B6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534" y="397817"/>
            <a:ext cx="7945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sz="4000" b="1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Accessibility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87;p28">
            <a:extLst>
              <a:ext uri="{FF2B5EF4-FFF2-40B4-BE49-F238E27FC236}">
                <a16:creationId xmlns:a16="http://schemas.microsoft.com/office/drawing/2014/main" id="{CFC0ACCF-5F24-9944-A234-4E942C77D7D0}"/>
              </a:ext>
            </a:extLst>
          </p:cNvPr>
          <p:cNvSpPr txBox="1">
            <a:spLocks/>
          </p:cNvSpPr>
          <p:nvPr/>
        </p:nvSpPr>
        <p:spPr>
          <a:xfrm>
            <a:off x="499534" y="1311769"/>
            <a:ext cx="9286725" cy="42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Ensuring that your </a:t>
            </a: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presence</a:t>
            </a: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is accessible by all users, no matter their web browser or device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2000"/>
              <a:buFont typeface="Arial"/>
              <a:buChar char="•"/>
            </a:pPr>
            <a:endParaRPr lang="en-US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Websites display differently for people using assistive technology devices, such as a screen reader</a:t>
            </a:r>
            <a:endParaRPr lang="en-US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Improves search engine optimization (SEO) &amp; usability for all website visitors</a:t>
            </a:r>
          </a:p>
          <a:p>
            <a:pPr marL="754380" lvl="1" indent="-34798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  <a:buFont typeface="Arial"/>
              <a:buChar char="•"/>
            </a:pPr>
            <a:endParaRPr lang="en-US" dirty="0">
              <a:solidFill>
                <a:srgbClr val="56565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A158F9-0C05-264D-90AB-68CDB23C0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6637" r="62084" b="19727"/>
          <a:stretch/>
        </p:blipFill>
        <p:spPr>
          <a:xfrm>
            <a:off x="10103876" y="3530485"/>
            <a:ext cx="1795257" cy="18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86;p28">
            <a:extLst>
              <a:ext uri="{FF2B5EF4-FFF2-40B4-BE49-F238E27FC236}">
                <a16:creationId xmlns:a16="http://schemas.microsoft.com/office/drawing/2014/main" id="{7068AA49-8906-1748-A015-4DAFE2F1B6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534" y="397817"/>
            <a:ext cx="9322892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sz="4000" b="1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Accessibility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87;p28">
            <a:extLst>
              <a:ext uri="{FF2B5EF4-FFF2-40B4-BE49-F238E27FC236}">
                <a16:creationId xmlns:a16="http://schemas.microsoft.com/office/drawing/2014/main" id="{CFC0ACCF-5F24-9944-A234-4E942C77D7D0}"/>
              </a:ext>
            </a:extLst>
          </p:cNvPr>
          <p:cNvSpPr txBox="1">
            <a:spLocks/>
          </p:cNvSpPr>
          <p:nvPr/>
        </p:nvSpPr>
        <p:spPr>
          <a:xfrm>
            <a:off x="575732" y="1157578"/>
            <a:ext cx="10879668" cy="4279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Making websites accessible is a best practice 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Also a legal requirement</a:t>
            </a:r>
            <a:endParaRPr lang="en-US" sz="24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Clr>
                <a:srgbClr val="005278"/>
              </a:buClr>
              <a:buSzPts val="2000"/>
              <a:buFont typeface="Arial"/>
              <a:buChar char="•"/>
            </a:pPr>
            <a:endParaRPr lang="en-US" sz="24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rgbClr val="005278"/>
              </a:buClr>
              <a:buSzPts val="2000"/>
              <a:buNone/>
            </a:pPr>
            <a:r>
              <a:rPr lang="en-US" sz="2400" b="1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 sure to:</a:t>
            </a:r>
            <a:endParaRPr lang="en-US" sz="2400" b="1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Use </a:t>
            </a:r>
            <a:r>
              <a:rPr lang="en-US" b="1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headings</a:t>
            </a: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to identify topics on a page, not as decoration</a:t>
            </a:r>
          </a:p>
          <a:p>
            <a:pPr marL="754380" lvl="1" indent="-34798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  <a:buFont typeface="Arial"/>
              <a:buChar char="•"/>
            </a:pPr>
            <a:endParaRPr lang="en-US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Enter descriptive Alternative text (aka “alt” tags) </a:t>
            </a:r>
            <a:r>
              <a:rPr lang="en-US" b="1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on all images</a:t>
            </a:r>
            <a:endParaRPr lang="en-US" b="1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  <a:buFont typeface="Arial"/>
              <a:buChar char="•"/>
            </a:pPr>
            <a:endParaRPr lang="en-US" dirty="0">
              <a:solidFill>
                <a:srgbClr val="56565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754380" lvl="1" indent="-347980">
              <a:lnSpc>
                <a:spcPct val="100000"/>
              </a:lnSpc>
              <a:spcBef>
                <a:spcPts val="360"/>
              </a:spcBef>
              <a:buClr>
                <a:srgbClr val="005278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Visit </a:t>
            </a: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hlinkClick r:id="rId3"/>
              </a:rPr>
              <a:t>accessibility.gwu.edu </a:t>
            </a: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more information</a:t>
            </a:r>
            <a:endParaRPr lang="en-US" sz="20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A158F9-0C05-264D-90AB-68CDB23C0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" t="6637" r="62084" b="19727"/>
          <a:stretch/>
        </p:blipFill>
        <p:spPr>
          <a:xfrm>
            <a:off x="10103876" y="3530485"/>
            <a:ext cx="1795257" cy="18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93;p29">
            <a:extLst>
              <a:ext uri="{FF2B5EF4-FFF2-40B4-BE49-F238E27FC236}">
                <a16:creationId xmlns:a16="http://schemas.microsoft.com/office/drawing/2014/main" id="{33ED66FC-A748-8B40-A0C5-8278C6241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1235" y="396336"/>
            <a:ext cx="7756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GW Drupal User Accounts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6" name="Google Shape;194;p29">
            <a:extLst>
              <a:ext uri="{FF2B5EF4-FFF2-40B4-BE49-F238E27FC236}">
                <a16:creationId xmlns:a16="http://schemas.microsoft.com/office/drawing/2014/main" id="{FF8CF902-C985-F848-A400-66B28FA6F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960609"/>
              </p:ext>
            </p:extLst>
          </p:nvPr>
        </p:nvGraphicFramePr>
        <p:xfrm>
          <a:off x="395747" y="1184104"/>
          <a:ext cx="11400505" cy="424261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15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515">
                  <a:extLst>
                    <a:ext uri="{9D8B030D-6E8A-4147-A177-3AD203B41FA5}">
                      <a16:colId xmlns:a16="http://schemas.microsoft.com/office/drawing/2014/main" val="1004025450"/>
                    </a:ext>
                  </a:extLst>
                </a:gridCol>
                <a:gridCol w="1997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1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6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507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 dirty="0">
                        <a:solidFill>
                          <a:srgbClr val="565656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Reviewer</a:t>
                      </a:r>
                      <a:endParaRPr b="1" dirty="0">
                        <a:solidFill>
                          <a:srgbClr val="5656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Editor</a:t>
                      </a:r>
                      <a:endParaRPr dirty="0">
                        <a:solidFill>
                          <a:srgbClr val="5656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Content Owner</a:t>
                      </a:r>
                      <a:endParaRPr sz="1900" b="1" dirty="0">
                        <a:solidFill>
                          <a:srgbClr val="565656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Site Owner</a:t>
                      </a:r>
                      <a:endParaRPr sz="1900" b="1" dirty="0">
                        <a:solidFill>
                          <a:srgbClr val="565656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1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View pages and drafts</a:t>
                      </a:r>
                      <a:endParaRPr sz="1800" dirty="0">
                        <a:solidFill>
                          <a:srgbClr val="565656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1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Create and edit pages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2817"/>
                  </a:ext>
                </a:extLst>
              </a:tr>
              <a:tr h="3781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Edit menu settings</a:t>
                      </a:r>
                      <a:endParaRPr sz="1800" dirty="0">
                        <a:solidFill>
                          <a:srgbClr val="565656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Publish content</a:t>
                      </a:r>
                      <a:endParaRPr sz="1800">
                        <a:solidFill>
                          <a:srgbClr val="565656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1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Use the Advanced Page</a:t>
                      </a:r>
                      <a:endParaRPr sz="1800" dirty="0">
                        <a:solidFill>
                          <a:srgbClr val="565656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6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Manage additional site customization options</a:t>
                      </a:r>
                      <a:endParaRPr dirty="0">
                        <a:solidFill>
                          <a:srgbClr val="5656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4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Edit the Header and Local Footer</a:t>
                      </a:r>
                      <a:endParaRPr sz="1800" dirty="0">
                        <a:solidFill>
                          <a:srgbClr val="565656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16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565656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Manage users</a:t>
                      </a:r>
                      <a:endParaRPr dirty="0">
                        <a:solidFill>
                          <a:srgbClr val="56565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023A5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EC753A46-184F-CF45-903D-E5A627EF3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0776" y="1886447"/>
            <a:ext cx="334618" cy="334618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6A6CEC27-219A-794D-8767-E731BE3EB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0776" y="2699107"/>
            <a:ext cx="334618" cy="334618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CA8DE798-4A42-0E43-8299-394135531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0776" y="2293362"/>
            <a:ext cx="334618" cy="334618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F491ADF5-B362-CF45-8B65-9A6B68834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0776" y="3093678"/>
            <a:ext cx="334618" cy="334618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CD39CF57-89BC-8F46-B569-03F4D94B3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0776" y="3489973"/>
            <a:ext cx="334618" cy="334618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6FAEAF04-9575-B74F-A111-D29795C1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0776" y="4036547"/>
            <a:ext cx="334618" cy="334618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BA8C066-FA6B-C948-88BB-93DD686B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0776" y="4587472"/>
            <a:ext cx="334618" cy="334618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762B773E-7FE5-8248-8510-394A41C2E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0776" y="5045797"/>
            <a:ext cx="334618" cy="334618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E9E86B25-14D6-2049-BA6A-18B60EA6A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285" y="1886447"/>
            <a:ext cx="334618" cy="334618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4DDF9476-7403-1142-BF60-AF10144C4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285" y="2699107"/>
            <a:ext cx="334618" cy="334618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F8A491A2-ABC6-7840-8EEE-7B7E65B79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285" y="2293362"/>
            <a:ext cx="334618" cy="334618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D02EF233-B5BA-C548-A425-F05E788EF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285" y="3093678"/>
            <a:ext cx="334618" cy="334618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CA2A23FB-C504-A146-BB3F-DC56B03B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9794" y="1886447"/>
            <a:ext cx="334618" cy="334618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BCCCAF69-49DC-5744-86C1-0B81A8678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9794" y="2699107"/>
            <a:ext cx="334618" cy="334618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B3FC9FBC-8F8F-8249-8AFF-F8314D2FB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9794" y="2293362"/>
            <a:ext cx="334618" cy="334618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71C39050-1ADB-8646-8845-9D0930411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6612" y="1886447"/>
            <a:ext cx="334618" cy="33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200;p30">
            <a:extLst>
              <a:ext uri="{FF2B5EF4-FFF2-40B4-BE49-F238E27FC236}">
                <a16:creationId xmlns:a16="http://schemas.microsoft.com/office/drawing/2014/main" id="{77063D63-4A5C-EB4A-8096-36EC04DC0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0944" y="397543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Dashboard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202;p30">
            <a:extLst>
              <a:ext uri="{FF2B5EF4-FFF2-40B4-BE49-F238E27FC236}">
                <a16:creationId xmlns:a16="http://schemas.microsoft.com/office/drawing/2014/main" id="{A452FBE2-F66A-574E-A74F-3C87E30B3B9E}"/>
              </a:ext>
            </a:extLst>
          </p:cNvPr>
          <p:cNvSpPr txBox="1">
            <a:spLocks/>
          </p:cNvSpPr>
          <p:nvPr/>
        </p:nvSpPr>
        <p:spPr>
          <a:xfrm>
            <a:off x="6261100" y="1355133"/>
            <a:ext cx="5489955" cy="302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Allows you to create new content or add media to the media library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Content tabs allow you to view all existing content and media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rgbClr val="005278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View any of our recent content updates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D6579D-9C26-9FD8-2D22-B1C44DC91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91" y="1355133"/>
            <a:ext cx="5943397" cy="3791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2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30ADB1-89A6-FE45-A107-E120630DF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009" y="1323508"/>
            <a:ext cx="6315635" cy="234754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 Drupal 2022 Overview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14770A-7DB5-114A-9873-5D8846667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009" y="3778624"/>
            <a:ext cx="6315635" cy="1627981"/>
          </a:xfrm>
        </p:spPr>
        <p:txBody>
          <a:bodyPr/>
          <a:lstStyle/>
          <a:p>
            <a:pPr algn="r"/>
            <a:endParaRPr lang="en-US" dirty="0">
              <a:solidFill>
                <a:srgbClr val="E1D9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BE6589D-9163-F64D-9DC2-B26C727E5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88" y="435853"/>
            <a:ext cx="2330823" cy="17753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4072EA-36CF-9147-BC17-4D9673FA8F02}"/>
              </a:ext>
            </a:extLst>
          </p:cNvPr>
          <p:cNvGrpSpPr/>
          <p:nvPr/>
        </p:nvGrpSpPr>
        <p:grpSpPr>
          <a:xfrm>
            <a:off x="4292710" y="4875623"/>
            <a:ext cx="10667425" cy="2360832"/>
            <a:chOff x="4292710" y="4875623"/>
            <a:chExt cx="10667425" cy="2360832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46434896-302A-F74D-8E7C-627397106DB3}"/>
                </a:ext>
              </a:extLst>
            </p:cNvPr>
            <p:cNvSpPr/>
            <p:nvPr/>
          </p:nvSpPr>
          <p:spPr>
            <a:xfrm>
              <a:off x="4292710" y="6406393"/>
              <a:ext cx="9042875" cy="830062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841845D-864F-884B-80B3-B63E79BE780B}"/>
                </a:ext>
              </a:extLst>
            </p:cNvPr>
            <p:cNvSpPr/>
            <p:nvPr/>
          </p:nvSpPr>
          <p:spPr>
            <a:xfrm>
              <a:off x="5460761" y="5950322"/>
              <a:ext cx="8248226" cy="1256925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7A163217-B5FB-3E40-A1F1-5EFE7247310E}"/>
                </a:ext>
              </a:extLst>
            </p:cNvPr>
            <p:cNvSpPr/>
            <p:nvPr/>
          </p:nvSpPr>
          <p:spPr>
            <a:xfrm>
              <a:off x="6649570" y="5433311"/>
              <a:ext cx="7743086" cy="1773936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52C1D49-81A9-0D44-8DE1-735A2574B2F3}"/>
                </a:ext>
              </a:extLst>
            </p:cNvPr>
            <p:cNvSpPr/>
            <p:nvPr/>
          </p:nvSpPr>
          <p:spPr>
            <a:xfrm>
              <a:off x="8124434" y="4875623"/>
              <a:ext cx="6835701" cy="2146969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01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216;p32">
            <a:extLst>
              <a:ext uri="{FF2B5EF4-FFF2-40B4-BE49-F238E27FC236}">
                <a16:creationId xmlns:a16="http://schemas.microsoft.com/office/drawing/2014/main" id="{C5A9B3C6-EA8E-624C-A8A3-70DAE07D6E24}"/>
              </a:ext>
            </a:extLst>
          </p:cNvPr>
          <p:cNvSpPr txBox="1">
            <a:spLocks/>
          </p:cNvSpPr>
          <p:nvPr/>
        </p:nvSpPr>
        <p:spPr>
          <a:xfrm>
            <a:off x="1353558" y="1656845"/>
            <a:ext cx="9484883" cy="31702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Log into </a:t>
            </a:r>
            <a:r>
              <a:rPr lang="en-US" sz="3200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drupal2022training.drupal.gwu.edu/user</a:t>
            </a:r>
            <a:b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endParaRPr lang="en-US" sz="3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>
              <a:spcBef>
                <a:spcPts val="480"/>
              </a:spcBef>
              <a:buClr>
                <a:srgbClr val="005278"/>
              </a:buClr>
              <a:buSzPts val="2400"/>
              <a:buFont typeface="Arial"/>
              <a:buChar char="•"/>
            </a:pPr>
            <a:r>
              <a:rPr lang="en-US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Username: </a:t>
            </a: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Your GW </a:t>
            </a:r>
            <a:r>
              <a:rPr lang="en-US" dirty="0" err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UserID</a:t>
            </a:r>
            <a:endParaRPr lang="en-US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>
              <a:spcBef>
                <a:spcPts val="480"/>
              </a:spcBef>
              <a:buClr>
                <a:srgbClr val="005278"/>
              </a:buClr>
              <a:buSzPts val="2400"/>
              <a:buFont typeface="Arial"/>
              <a:buChar char="•"/>
            </a:pPr>
            <a:r>
              <a:rPr lang="en-US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Password:</a:t>
            </a: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GW </a:t>
            </a:r>
            <a:r>
              <a:rPr lang="en-US" dirty="0" err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UserID</a:t>
            </a: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password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190500">
              <a:spcBef>
                <a:spcPts val="480"/>
              </a:spcBef>
              <a:buClr>
                <a:srgbClr val="005278"/>
              </a:buClr>
              <a:buSzPts val="2400"/>
              <a:buFont typeface="Arial"/>
              <a:buNone/>
            </a:pPr>
            <a:endParaRPr lang="en-US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190500">
              <a:spcBef>
                <a:spcPts val="480"/>
              </a:spcBef>
              <a:buClr>
                <a:srgbClr val="005278"/>
              </a:buClr>
              <a:buSzPts val="2400"/>
              <a:buFont typeface="Arial"/>
              <a:buNone/>
            </a:pPr>
            <a:r>
              <a:rPr lang="en-US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VPN will be required if you are not on campus</a:t>
            </a:r>
          </a:p>
          <a:p>
            <a:pPr marL="342900" indent="-190500">
              <a:spcBef>
                <a:spcPts val="480"/>
              </a:spcBef>
              <a:buClr>
                <a:srgbClr val="005278"/>
              </a:buClr>
              <a:buSzPts val="2400"/>
              <a:buFont typeface="Arial"/>
              <a:buNone/>
            </a:pPr>
            <a:endParaRPr lang="en-US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>
              <a:spcBef>
                <a:spcPts val="480"/>
              </a:spcBef>
              <a:buClr>
                <a:srgbClr val="005278"/>
              </a:buClr>
              <a:buSzPts val="2400"/>
              <a:buFont typeface="Arial"/>
              <a:buChar char="•"/>
            </a:pPr>
            <a:r>
              <a:rPr lang="en-US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Sample Text:</a:t>
            </a: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4"/>
              </a:rPr>
              <a:t>go.gwu.edu/2022sampletext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0">
              <a:spcBef>
                <a:spcPts val="48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217;p32">
            <a:extLst>
              <a:ext uri="{FF2B5EF4-FFF2-40B4-BE49-F238E27FC236}">
                <a16:creationId xmlns:a16="http://schemas.microsoft.com/office/drawing/2014/main" id="{7BB214ED-05A3-CB47-801D-68D1B8C92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672" y="393177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Walkthrough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5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223;p33">
            <a:extLst>
              <a:ext uri="{FF2B5EF4-FFF2-40B4-BE49-F238E27FC236}">
                <a16:creationId xmlns:a16="http://schemas.microsoft.com/office/drawing/2014/main" id="{D0880110-6075-8E4E-B64D-E56CE20BEF9E}"/>
              </a:ext>
            </a:extLst>
          </p:cNvPr>
          <p:cNvSpPr txBox="1">
            <a:spLocks/>
          </p:cNvSpPr>
          <p:nvPr/>
        </p:nvSpPr>
        <p:spPr>
          <a:xfrm>
            <a:off x="699300" y="1324900"/>
            <a:ext cx="10742130" cy="43269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80"/>
              </a:spcBef>
              <a:buFont typeface="Arial" panose="020B0604020202020204" pitchFamily="34" charset="0"/>
              <a:buNone/>
            </a:pPr>
            <a:endParaRPr lang="en-US" sz="3200" b="1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8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Hours</a:t>
            </a:r>
            <a:r>
              <a:rPr lang="en-US" sz="3200" b="1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endParaRPr lang="en-US" sz="3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>
              <a:spcBef>
                <a:spcPts val="480"/>
              </a:spcBef>
              <a:buSzPts val="2000"/>
            </a:pPr>
            <a:r>
              <a:rPr lang="en-US" sz="3200" u="sng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go.gwu.edu/officehours</a:t>
            </a:r>
            <a:r>
              <a:rPr lang="en-US" sz="3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endParaRPr lang="en-US" sz="3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55600">
              <a:spcBef>
                <a:spcPts val="0"/>
              </a:spcBef>
              <a:buSzPts val="2000"/>
            </a:pPr>
            <a:r>
              <a:rPr lang="en-US" sz="3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office hours via </a:t>
            </a:r>
            <a:r>
              <a:rPr lang="en-US" sz="3200" dirty="0" err="1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Webex</a:t>
            </a:r>
            <a:r>
              <a:rPr lang="en-US" sz="3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Zoom</a:t>
            </a: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3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Drupal 2022 Demo Site</a:t>
            </a:r>
            <a:r>
              <a:rPr lang="en-US" sz="3200" b="1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en-US" sz="3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u="sng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drupal2022demo.gwu.edu</a:t>
            </a:r>
            <a:r>
              <a:rPr lang="en-US" sz="3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</a:t>
            </a:r>
            <a:endParaRPr lang="en-US" sz="3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224;p33">
            <a:extLst>
              <a:ext uri="{FF2B5EF4-FFF2-40B4-BE49-F238E27FC236}">
                <a16:creationId xmlns:a16="http://schemas.microsoft.com/office/drawing/2014/main" id="{9EA1BC2E-67D1-C349-ADD1-5A49FCEAE0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7088" y="356311"/>
            <a:ext cx="77562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b="1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BE6589D-9163-F64D-9DC2-B26C727E5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543" y="1901582"/>
            <a:ext cx="3212914" cy="24471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54072EA-36CF-9147-BC17-4D9673FA8F02}"/>
              </a:ext>
            </a:extLst>
          </p:cNvPr>
          <p:cNvGrpSpPr/>
          <p:nvPr/>
        </p:nvGrpSpPr>
        <p:grpSpPr>
          <a:xfrm>
            <a:off x="4292710" y="4875623"/>
            <a:ext cx="10667425" cy="2360832"/>
            <a:chOff x="4292710" y="4875623"/>
            <a:chExt cx="10667425" cy="2360832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46434896-302A-F74D-8E7C-627397106DB3}"/>
                </a:ext>
              </a:extLst>
            </p:cNvPr>
            <p:cNvSpPr/>
            <p:nvPr/>
          </p:nvSpPr>
          <p:spPr>
            <a:xfrm>
              <a:off x="4292710" y="6406393"/>
              <a:ext cx="9042875" cy="830062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841845D-864F-884B-80B3-B63E79BE780B}"/>
                </a:ext>
              </a:extLst>
            </p:cNvPr>
            <p:cNvSpPr/>
            <p:nvPr/>
          </p:nvSpPr>
          <p:spPr>
            <a:xfrm>
              <a:off x="5460761" y="5950322"/>
              <a:ext cx="8248226" cy="1256925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7A163217-B5FB-3E40-A1F1-5EFE7247310E}"/>
                </a:ext>
              </a:extLst>
            </p:cNvPr>
            <p:cNvSpPr/>
            <p:nvPr/>
          </p:nvSpPr>
          <p:spPr>
            <a:xfrm>
              <a:off x="6649570" y="5433311"/>
              <a:ext cx="7743086" cy="1773936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452C1D49-81A9-0D44-8DE1-735A2574B2F3}"/>
                </a:ext>
              </a:extLst>
            </p:cNvPr>
            <p:cNvSpPr/>
            <p:nvPr/>
          </p:nvSpPr>
          <p:spPr>
            <a:xfrm>
              <a:off x="8124434" y="4875623"/>
              <a:ext cx="6835701" cy="2146969"/>
            </a:xfrm>
            <a:prstGeom prst="parallelogram">
              <a:avLst>
                <a:gd name="adj" fmla="val 111282"/>
              </a:avLst>
            </a:prstGeom>
            <a:solidFill>
              <a:srgbClr val="00ABE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08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6" name="Google Shape;64;p13">
            <a:extLst>
              <a:ext uri="{FF2B5EF4-FFF2-40B4-BE49-F238E27FC236}">
                <a16:creationId xmlns:a16="http://schemas.microsoft.com/office/drawing/2014/main" id="{0677566C-276F-1548-BA34-E7916BCAC756}"/>
              </a:ext>
            </a:extLst>
          </p:cNvPr>
          <p:cNvSpPr txBox="1">
            <a:spLocks/>
          </p:cNvSpPr>
          <p:nvPr/>
        </p:nvSpPr>
        <p:spPr>
          <a:xfrm>
            <a:off x="688490" y="1700965"/>
            <a:ext cx="10284310" cy="34072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005278"/>
              </a:buClr>
              <a:buSzPts val="2400"/>
              <a:buFont typeface="Arial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What is Drupal?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80"/>
              </a:spcBef>
              <a:buClr>
                <a:srgbClr val="005278"/>
              </a:buClr>
              <a:buSzPts val="2400"/>
              <a:buFont typeface="Arial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Content Types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80"/>
              </a:spcBef>
              <a:buClr>
                <a:srgbClr val="005278"/>
              </a:buClr>
              <a:buSzPts val="2400"/>
              <a:buFont typeface="Arial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Web Accessibility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80"/>
              </a:spcBef>
              <a:buClr>
                <a:srgbClr val="005278"/>
              </a:buClr>
              <a:buSzPts val="2400"/>
              <a:buFont typeface="Arial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User Accounts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80"/>
              </a:spcBef>
              <a:buClr>
                <a:srgbClr val="005278"/>
              </a:buClr>
              <a:buSzPts val="2400"/>
              <a:buFont typeface="Arial"/>
              <a:buChar char="•"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Walkthrough – Creating and Editing a Page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65;p13">
            <a:extLst>
              <a:ext uri="{FF2B5EF4-FFF2-40B4-BE49-F238E27FC236}">
                <a16:creationId xmlns:a16="http://schemas.microsoft.com/office/drawing/2014/main" id="{2CF018EB-7DF3-5643-BFAB-8A90A569AA47}"/>
              </a:ext>
            </a:extLst>
          </p:cNvPr>
          <p:cNvSpPr txBox="1">
            <a:spLocks/>
          </p:cNvSpPr>
          <p:nvPr/>
        </p:nvSpPr>
        <p:spPr>
          <a:xfrm>
            <a:off x="688490" y="502781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3F3F3F"/>
              </a:buClr>
              <a:buFont typeface="Arial"/>
              <a:buNone/>
            </a:pPr>
            <a:r>
              <a:rPr lang="en-US" sz="4800" b="1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4423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8" name="Google Shape;71;p14">
            <a:extLst>
              <a:ext uri="{FF2B5EF4-FFF2-40B4-BE49-F238E27FC236}">
                <a16:creationId xmlns:a16="http://schemas.microsoft.com/office/drawing/2014/main" id="{3C667809-AA79-8946-8EC2-206F34E36321}"/>
              </a:ext>
            </a:extLst>
          </p:cNvPr>
          <p:cNvSpPr txBox="1">
            <a:spLocks/>
          </p:cNvSpPr>
          <p:nvPr/>
        </p:nvSpPr>
        <p:spPr>
          <a:xfrm>
            <a:off x="184373" y="1305375"/>
            <a:ext cx="6774691" cy="409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Drupal is a content management system (CMS)</a:t>
            </a:r>
          </a:p>
          <a:p>
            <a:pPr marL="25400" indent="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None/>
            </a:pPr>
            <a:endParaRPr lang="en-US" sz="2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GW’s official platform for academic and administrative websites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2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for GW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2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styles, features, and functionality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2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2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Compliant with GW standards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22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72;p14">
            <a:extLst>
              <a:ext uri="{FF2B5EF4-FFF2-40B4-BE49-F238E27FC236}">
                <a16:creationId xmlns:a16="http://schemas.microsoft.com/office/drawing/2014/main" id="{AADDC4EE-0501-4B4B-9D87-ADDAC01E87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491" y="397936"/>
            <a:ext cx="7756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What is GW Drupal?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 descr="A picture containing text, person, screenshot, indoor&#10;&#10;Description automatically generated">
            <a:extLst>
              <a:ext uri="{FF2B5EF4-FFF2-40B4-BE49-F238E27FC236}">
                <a16:creationId xmlns:a16="http://schemas.microsoft.com/office/drawing/2014/main" id="{CB6BF379-4F13-5C87-9092-1ED88BB6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640" y="1245150"/>
            <a:ext cx="5036241" cy="384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2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9" name="Google Shape;72;p14">
            <a:extLst>
              <a:ext uri="{FF2B5EF4-FFF2-40B4-BE49-F238E27FC236}">
                <a16:creationId xmlns:a16="http://schemas.microsoft.com/office/drawing/2014/main" id="{AADDC4EE-0501-4B4B-9D87-ADDAC01E87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491" y="397936"/>
            <a:ext cx="7756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GW Drupal Themes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71;p14">
            <a:extLst>
              <a:ext uri="{FF2B5EF4-FFF2-40B4-BE49-F238E27FC236}">
                <a16:creationId xmlns:a16="http://schemas.microsoft.com/office/drawing/2014/main" id="{BFB729E1-7527-464D-B31B-FEFEC3300F68}"/>
              </a:ext>
            </a:extLst>
          </p:cNvPr>
          <p:cNvSpPr txBox="1">
            <a:spLocks/>
          </p:cNvSpPr>
          <p:nvPr/>
        </p:nvSpPr>
        <p:spPr>
          <a:xfrm>
            <a:off x="9382266" y="1600456"/>
            <a:ext cx="1823614" cy="4593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200" b="1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25400" indent="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None/>
            </a:pPr>
            <a:endParaRPr lang="en-US" sz="2200" b="1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2200" b="1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71;p14">
            <a:extLst>
              <a:ext uri="{FF2B5EF4-FFF2-40B4-BE49-F238E27FC236}">
                <a16:creationId xmlns:a16="http://schemas.microsoft.com/office/drawing/2014/main" id="{8EB79B38-A2FF-A34C-BB31-773F595CF173}"/>
              </a:ext>
            </a:extLst>
          </p:cNvPr>
          <p:cNvSpPr txBox="1">
            <a:spLocks/>
          </p:cNvSpPr>
          <p:nvPr/>
        </p:nvSpPr>
        <p:spPr>
          <a:xfrm>
            <a:off x="5184193" y="1600456"/>
            <a:ext cx="1823614" cy="4593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200" b="1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Editorial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2200" b="1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71;p14">
            <a:extLst>
              <a:ext uri="{FF2B5EF4-FFF2-40B4-BE49-F238E27FC236}">
                <a16:creationId xmlns:a16="http://schemas.microsoft.com/office/drawing/2014/main" id="{2C518A76-AA1D-6D4C-9974-0A9A2CCCBFFD}"/>
              </a:ext>
            </a:extLst>
          </p:cNvPr>
          <p:cNvSpPr txBox="1">
            <a:spLocks/>
          </p:cNvSpPr>
          <p:nvPr/>
        </p:nvSpPr>
        <p:spPr>
          <a:xfrm>
            <a:off x="986120" y="1629471"/>
            <a:ext cx="1823614" cy="4593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r>
              <a:rPr lang="en-US" sz="2200" b="1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</a:p>
          <a:p>
            <a:pPr marL="342900" indent="-317500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400"/>
              <a:buFont typeface="Arial"/>
              <a:buChar char="•"/>
            </a:pPr>
            <a:endParaRPr lang="en-US" sz="2200" b="1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8D4CFB6-3CA5-A342-B8CB-880E2832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06" y="2400407"/>
            <a:ext cx="3529235" cy="2455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icture containing text, screenshot, person, computer&#10;&#10;Description automatically generated">
            <a:extLst>
              <a:ext uri="{FF2B5EF4-FFF2-40B4-BE49-F238E27FC236}">
                <a16:creationId xmlns:a16="http://schemas.microsoft.com/office/drawing/2014/main" id="{DB9F2C80-EB05-F946-B2DA-4262D9475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953" y="2401053"/>
            <a:ext cx="3975125" cy="2455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people looking at a book&#10;&#10;Description automatically generated with medium confidence">
            <a:extLst>
              <a:ext uri="{FF2B5EF4-FFF2-40B4-BE49-F238E27FC236}">
                <a16:creationId xmlns:a16="http://schemas.microsoft.com/office/drawing/2014/main" id="{A1E620CB-FFA6-E030-0ED8-E0A660E4C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691" y="2400407"/>
            <a:ext cx="3822790" cy="2456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8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8" name="Google Shape;79;p15">
            <a:extLst>
              <a:ext uri="{FF2B5EF4-FFF2-40B4-BE49-F238E27FC236}">
                <a16:creationId xmlns:a16="http://schemas.microsoft.com/office/drawing/2014/main" id="{39A45750-8E5E-DF41-ACB0-B9260467FB13}"/>
              </a:ext>
            </a:extLst>
          </p:cNvPr>
          <p:cNvSpPr txBox="1">
            <a:spLocks/>
          </p:cNvSpPr>
          <p:nvPr/>
        </p:nvSpPr>
        <p:spPr>
          <a:xfrm>
            <a:off x="699248" y="1624405"/>
            <a:ext cx="10379430" cy="33212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</a:pPr>
            <a:r>
              <a:rPr lang="en-US" b="1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Content Types </a:t>
            </a:r>
            <a:r>
              <a:rPr lang="en-US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the building blocks of GW Drupal. They are structured templates used to present website content, and allow site owners to manage a website without coding or design expertise.</a:t>
            </a:r>
          </a:p>
          <a:p>
            <a:pPr marL="342900" indent="-342900">
              <a:lnSpc>
                <a:spcPct val="100000"/>
              </a:lnSpc>
              <a:spcBef>
                <a:spcPts val="1080"/>
              </a:spcBef>
              <a:buClr>
                <a:srgbClr val="005278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 sure to use the correct Content Type to ensure pages and sidebars function as expected</a:t>
            </a:r>
          </a:p>
          <a:p>
            <a:pPr marL="342900" indent="-342900">
              <a:lnSpc>
                <a:spcPct val="100000"/>
              </a:lnSpc>
              <a:spcBef>
                <a:spcPts val="1080"/>
              </a:spcBef>
              <a:buClr>
                <a:srgbClr val="005278"/>
              </a:buClr>
              <a:buSzPts val="180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many cases, specific functionality is tied to specific Content Types</a:t>
            </a:r>
            <a:endParaRPr lang="en-US" sz="36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629EB95B-FAAE-D04C-8A99-35455D9F2A74}"/>
              </a:ext>
            </a:extLst>
          </p:cNvPr>
          <p:cNvSpPr txBox="1">
            <a:spLocks/>
          </p:cNvSpPr>
          <p:nvPr/>
        </p:nvSpPr>
        <p:spPr>
          <a:xfrm>
            <a:off x="496491" y="397936"/>
            <a:ext cx="7756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3F3F3F"/>
              </a:buClr>
            </a:pPr>
            <a:r>
              <a:rPr lang="en-US" sz="4000" b="1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GW Drupal Content Types</a:t>
            </a:r>
          </a:p>
        </p:txBody>
      </p:sp>
    </p:spTree>
    <p:extLst>
      <p:ext uri="{BB962C8B-B14F-4D97-AF65-F5344CB8AC3E}">
        <p14:creationId xmlns:p14="http://schemas.microsoft.com/office/powerpoint/2010/main" val="13737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BC85FB-832E-C74C-83AF-344A1C86A178}"/>
              </a:ext>
            </a:extLst>
          </p:cNvPr>
          <p:cNvSpPr txBox="1"/>
          <p:nvPr/>
        </p:nvSpPr>
        <p:spPr>
          <a:xfrm>
            <a:off x="825188" y="1572376"/>
            <a:ext cx="86405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Page</a:t>
            </a:r>
          </a:p>
          <a:p>
            <a:pPr marL="457200" indent="-4572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</a:p>
          <a:p>
            <a:pPr marL="457200" indent="-4572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</a:p>
          <a:p>
            <a:pPr marL="457200" indent="-4572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</a:p>
          <a:p>
            <a:pPr marL="457200" indent="-4572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Webform</a:t>
            </a:r>
          </a:p>
          <a:p>
            <a:pPr marL="457200" indent="-4572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Page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A213FE-6430-804D-88DC-D77D5CA4E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3" t="6851" r="75822" b="20693"/>
          <a:stretch/>
        </p:blipFill>
        <p:spPr>
          <a:xfrm>
            <a:off x="4423569" y="3090457"/>
            <a:ext cx="1443831" cy="175915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8A07C3-2AE6-D143-B8D0-2B866CFED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25" r="73235" b="17276"/>
          <a:stretch/>
        </p:blipFill>
        <p:spPr>
          <a:xfrm>
            <a:off x="9240067" y="3090457"/>
            <a:ext cx="1464044" cy="1551827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EFCAF30E-5913-9A4B-B1B0-05B3755FD2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11" r="72152" b="15566"/>
          <a:stretch/>
        </p:blipFill>
        <p:spPr>
          <a:xfrm>
            <a:off x="6784695" y="3150443"/>
            <a:ext cx="1538076" cy="1510111"/>
          </a:xfrm>
          <a:prstGeom prst="rect">
            <a:avLst/>
          </a:prstGeom>
        </p:spPr>
      </p:pic>
      <p:sp>
        <p:nvSpPr>
          <p:cNvPr id="17" name="Google Shape;87;p16">
            <a:extLst>
              <a:ext uri="{FF2B5EF4-FFF2-40B4-BE49-F238E27FC236}">
                <a16:creationId xmlns:a16="http://schemas.microsoft.com/office/drawing/2014/main" id="{F07BABED-2CF3-7C41-8ECF-E93D2AD258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539" y="401340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3F3F3F"/>
              </a:buClr>
            </a:pPr>
            <a:r>
              <a:rPr lang="en-US" sz="4000" b="1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Common Content Types</a:t>
            </a:r>
            <a:endParaRPr lang="en-US" sz="4000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4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0" y="5699319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00;p18">
            <a:extLst>
              <a:ext uri="{FF2B5EF4-FFF2-40B4-BE49-F238E27FC236}">
                <a16:creationId xmlns:a16="http://schemas.microsoft.com/office/drawing/2014/main" id="{A7395DB7-5CD2-014A-B7AD-733ABD4508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557" y="357208"/>
            <a:ext cx="86649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Basic </a:t>
            </a:r>
            <a:r>
              <a:rPr lang="en-US" sz="4000" b="1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Page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01;p18">
            <a:extLst>
              <a:ext uri="{FF2B5EF4-FFF2-40B4-BE49-F238E27FC236}">
                <a16:creationId xmlns:a16="http://schemas.microsoft.com/office/drawing/2014/main" id="{6ACB5EA5-DFAE-474D-9F6B-C487AC50EECB}"/>
              </a:ext>
            </a:extLst>
          </p:cNvPr>
          <p:cNvSpPr txBox="1">
            <a:spLocks/>
          </p:cNvSpPr>
          <p:nvPr/>
        </p:nvSpPr>
        <p:spPr>
          <a:xfrm>
            <a:off x="5699420" y="1261767"/>
            <a:ext cx="6165403" cy="41568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27025">
              <a:lnSpc>
                <a:spcPct val="100000"/>
              </a:lnSpc>
              <a:spcBef>
                <a:spcPts val="0"/>
              </a:spcBef>
              <a:buClr>
                <a:srgbClr val="005278"/>
              </a:buClr>
              <a:buSzPts val="1600"/>
              <a:buFont typeface="Arial"/>
              <a:buChar char="•"/>
            </a:pPr>
            <a:r>
              <a:rPr lang="en-US" sz="2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Basic page template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27025">
              <a:lnSpc>
                <a:spcPct val="100000"/>
              </a:lnSpc>
              <a:spcBef>
                <a:spcPts val="970"/>
              </a:spcBef>
              <a:buClr>
                <a:srgbClr val="005278"/>
              </a:buClr>
              <a:buSzPts val="1600"/>
              <a:buFont typeface="Arial"/>
              <a:buChar char="•"/>
            </a:pPr>
            <a:r>
              <a:rPr lang="en-US" sz="2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Works well as a landing page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27025">
              <a:lnSpc>
                <a:spcPct val="100000"/>
              </a:lnSpc>
              <a:spcBef>
                <a:spcPts val="970"/>
              </a:spcBef>
              <a:buClr>
                <a:srgbClr val="005278"/>
              </a:buClr>
              <a:buSzPts val="1600"/>
              <a:buFont typeface="Arial"/>
              <a:buChar char="•"/>
            </a:pPr>
            <a:r>
              <a:rPr lang="en-US" sz="2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Text and images expand across the full content width (approximately 1100px)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screenshot, indoor, screen&#10;&#10;Description automatically generated">
            <a:extLst>
              <a:ext uri="{FF2B5EF4-FFF2-40B4-BE49-F238E27FC236}">
                <a16:creationId xmlns:a16="http://schemas.microsoft.com/office/drawing/2014/main" id="{6331BAF2-6270-7C39-5C42-8927859D8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77" y="1261767"/>
            <a:ext cx="5232590" cy="3570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9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2547B211-5118-344B-9E93-C42B735DAA75}"/>
              </a:ext>
            </a:extLst>
          </p:cNvPr>
          <p:cNvSpPr/>
          <p:nvPr/>
        </p:nvSpPr>
        <p:spPr>
          <a:xfrm>
            <a:off x="-47812" y="5655076"/>
            <a:ext cx="12287624" cy="1247748"/>
          </a:xfrm>
          <a:prstGeom prst="parallelogram">
            <a:avLst>
              <a:gd name="adj" fmla="val 0"/>
            </a:avLst>
          </a:prstGeom>
          <a:solidFill>
            <a:srgbClr val="0087B9"/>
          </a:solidFill>
          <a:ln w="25400">
            <a:solidFill>
              <a:srgbClr val="00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DBDA496-B998-1E4B-9F01-D7EC531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776" y="5864494"/>
            <a:ext cx="1084047" cy="825682"/>
          </a:xfrm>
          <a:prstGeom prst="rect">
            <a:avLst/>
          </a:prstGeom>
        </p:spPr>
      </p:pic>
      <p:sp>
        <p:nvSpPr>
          <p:cNvPr id="5" name="Google Shape;118;p20">
            <a:extLst>
              <a:ext uri="{FF2B5EF4-FFF2-40B4-BE49-F238E27FC236}">
                <a16:creationId xmlns:a16="http://schemas.microsoft.com/office/drawing/2014/main" id="{E7040906-F374-044A-A31B-51F8B31351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455" y="397568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23A5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Article</a:t>
            </a:r>
            <a:endParaRPr sz="4000" b="1" i="0" u="none" strike="noStrike" cap="none" dirty="0">
              <a:solidFill>
                <a:srgbClr val="023A5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19;p20">
            <a:extLst>
              <a:ext uri="{FF2B5EF4-FFF2-40B4-BE49-F238E27FC236}">
                <a16:creationId xmlns:a16="http://schemas.microsoft.com/office/drawing/2014/main" id="{C1F088E7-0E09-D44D-9BFE-51E1DB73EE9F}"/>
              </a:ext>
            </a:extLst>
          </p:cNvPr>
          <p:cNvSpPr txBox="1">
            <a:spLocks/>
          </p:cNvSpPr>
          <p:nvPr/>
        </p:nvSpPr>
        <p:spPr>
          <a:xfrm>
            <a:off x="5577840" y="952830"/>
            <a:ext cx="6232248" cy="43816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005278"/>
              </a:buClr>
              <a:buSzPts val="1850"/>
              <a:buFont typeface="Arial"/>
              <a:buChar char="•"/>
            </a:pP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news </a:t>
            </a:r>
            <a:r>
              <a:rPr lang="en-US" sz="2400" dirty="0">
                <a:solidFill>
                  <a:srgbClr val="56565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content</a:t>
            </a:r>
            <a:endParaRPr lang="en-US" sz="2400" dirty="0">
              <a:solidFill>
                <a:srgbClr val="5656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70"/>
              </a:spcBef>
              <a:buClr>
                <a:srgbClr val="005278"/>
              </a:buClr>
              <a:buSzPts val="185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Displays a publication date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70"/>
              </a:spcBef>
              <a:buClr>
                <a:srgbClr val="005278"/>
              </a:buClr>
              <a:buSzPts val="185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Used to create an automatic News Feed or Article Archive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7980">
              <a:spcBef>
                <a:spcPts val="933"/>
              </a:spcBef>
              <a:buClr>
                <a:srgbClr val="005278"/>
              </a:buClr>
              <a:buSzPts val="1665"/>
              <a:buFont typeface="Arial"/>
              <a:buChar char="•"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Chronological based on the publication date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70"/>
              </a:spcBef>
              <a:buClr>
                <a:srgbClr val="005278"/>
              </a:buClr>
              <a:buSzPts val="1850"/>
              <a:buFont typeface="Arial"/>
              <a:buChar char="•"/>
            </a:pPr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If present, Featured Media will display above the Body text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E6D29A-D7DF-FF4D-8665-98F981047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12" y="1076123"/>
            <a:ext cx="4732865" cy="4300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2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W Template Dark and Light" id="{8A83956B-37C6-CD40-A0B3-7B5DD47A381E}" vid="{CA32F1E2-2339-EF48-B338-CFF65F4A46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56476</TotalTime>
  <Words>938</Words>
  <Application>Microsoft Macintosh PowerPoint</Application>
  <PresentationFormat>Widescreen</PresentationFormat>
  <Paragraphs>181</Paragraphs>
  <Slides>23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Next</vt:lpstr>
      <vt:lpstr>Calibri</vt:lpstr>
      <vt:lpstr>Calibri Light</vt:lpstr>
      <vt:lpstr>Noto Sans Symbols</vt:lpstr>
      <vt:lpstr>Office Theme</vt:lpstr>
      <vt:lpstr>GW Drupal 2022 Overview</vt:lpstr>
      <vt:lpstr>GW Drupal 2022 Overview</vt:lpstr>
      <vt:lpstr>PowerPoint Presentation</vt:lpstr>
      <vt:lpstr>What is GW Drupal?</vt:lpstr>
      <vt:lpstr>GW Drupal Themes</vt:lpstr>
      <vt:lpstr>PowerPoint Presentation</vt:lpstr>
      <vt:lpstr>Common Content Types</vt:lpstr>
      <vt:lpstr>Basic Page</vt:lpstr>
      <vt:lpstr>Article</vt:lpstr>
      <vt:lpstr>Event</vt:lpstr>
      <vt:lpstr>Person</vt:lpstr>
      <vt:lpstr>Webform</vt:lpstr>
      <vt:lpstr>PowerPoint Presentation</vt:lpstr>
      <vt:lpstr>Content Types: Inherited</vt:lpstr>
      <vt:lpstr>Inherited Elements </vt:lpstr>
      <vt:lpstr>Web Accessibility</vt:lpstr>
      <vt:lpstr>Web Accessibility</vt:lpstr>
      <vt:lpstr>GW Drupal User Accounts</vt:lpstr>
      <vt:lpstr>The Dashboard</vt:lpstr>
      <vt:lpstr>Walkthrough</vt:lpstr>
      <vt:lpstr>Resources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LeSage, Ethan</dc:creator>
  <cp:lastModifiedBy>LeSage, Ethan</cp:lastModifiedBy>
  <cp:revision>87</cp:revision>
  <dcterms:created xsi:type="dcterms:W3CDTF">2020-02-07T20:29:59Z</dcterms:created>
  <dcterms:modified xsi:type="dcterms:W3CDTF">2022-06-22T12:33:08Z</dcterms:modified>
</cp:coreProperties>
</file>